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0304F-F911-4AA7-BF5B-1966CE715B6C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A311-4A21-4C99-904D-3B9061FA9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FD0F-3C90-40A6-81D1-DF2D726F922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2E8C-2912-4E54-9D27-7120905BD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FD0F-3C90-40A6-81D1-DF2D726F922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2E8C-2912-4E54-9D27-7120905BD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FD0F-3C90-40A6-81D1-DF2D726F922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2E8C-2912-4E54-9D27-7120905BD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FD0F-3C90-40A6-81D1-DF2D726F922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2E8C-2912-4E54-9D27-7120905BD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FD0F-3C90-40A6-81D1-DF2D726F922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2E8C-2912-4E54-9D27-7120905BD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FD0F-3C90-40A6-81D1-DF2D726F922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2E8C-2912-4E54-9D27-7120905BD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FD0F-3C90-40A6-81D1-DF2D726F922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2E8C-2912-4E54-9D27-7120905BD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FD0F-3C90-40A6-81D1-DF2D726F922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2E8C-2912-4E54-9D27-7120905BD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FD0F-3C90-40A6-81D1-DF2D726F922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2E8C-2912-4E54-9D27-7120905BD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FD0F-3C90-40A6-81D1-DF2D726F922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2E8C-2912-4E54-9D27-7120905BD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FD0F-3C90-40A6-81D1-DF2D726F922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2E8C-2912-4E54-9D27-7120905BD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1FD0F-3C90-40A6-81D1-DF2D726F922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2E8C-2912-4E54-9D27-7120905BD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Pu</a:t>
            </a:r>
            <a:r>
              <a:rPr lang="sr-Latn-RS" dirty="0" smtClean="0"/>
              <a:t>šenje i zdravlje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7010400" cy="322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685800"/>
            <a:ext cx="130009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r-Latn-RS" sz="3600" dirty="0" smtClean="0"/>
              <a:t>Saveti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838200" y="1676400"/>
            <a:ext cx="2057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PRIPREMITE SE: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9600" y="2133601"/>
            <a:ext cx="388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Prestanite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razmišljanjem</a:t>
            </a:r>
            <a:r>
              <a:rPr lang="en-US" b="1" dirty="0"/>
              <a:t>,</a:t>
            </a:r>
          </a:p>
          <a:p>
            <a:r>
              <a:rPr lang="sv-SE" b="1" dirty="0"/>
              <a:t>počnite odmah sa pravljenjem plana</a:t>
            </a:r>
          </a:p>
          <a:p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ćete</a:t>
            </a:r>
            <a:r>
              <a:rPr lang="en-US" b="1" dirty="0"/>
              <a:t> </a:t>
            </a:r>
            <a:r>
              <a:rPr lang="en-US" b="1" dirty="0" err="1"/>
              <a:t>ostaviti</a:t>
            </a:r>
            <a:r>
              <a:rPr lang="en-US" b="1" dirty="0"/>
              <a:t> </a:t>
            </a:r>
            <a:r>
              <a:rPr lang="en-US" b="1" dirty="0" err="1"/>
              <a:t>pušenje</a:t>
            </a:r>
            <a:r>
              <a:rPr lang="en-US" b="1" dirty="0"/>
              <a:t>,</a:t>
            </a:r>
          </a:p>
          <a:p>
            <a:r>
              <a:rPr lang="en-US" b="1" dirty="0" err="1"/>
              <a:t>napišite</a:t>
            </a:r>
            <a:r>
              <a:rPr lang="en-US" b="1" dirty="0"/>
              <a:t> </a:t>
            </a:r>
            <a:r>
              <a:rPr lang="en-US" b="1" dirty="0" err="1"/>
              <a:t>razloge</a:t>
            </a:r>
            <a:r>
              <a:rPr lang="en-US" b="1" dirty="0"/>
              <a:t> </a:t>
            </a:r>
            <a:r>
              <a:rPr lang="en-US" b="1" dirty="0" err="1"/>
              <a:t>ostavljanja</a:t>
            </a:r>
            <a:r>
              <a:rPr lang="en-US" b="1" dirty="0"/>
              <a:t> </a:t>
            </a:r>
            <a:r>
              <a:rPr lang="en-US" b="1" dirty="0" err="1"/>
              <a:t>pušenja</a:t>
            </a:r>
            <a:endParaRPr lang="en-US" b="1" dirty="0"/>
          </a:p>
          <a:p>
            <a:r>
              <a:rPr lang="nl-NL" b="1" dirty="0"/>
              <a:t>2. Odredite dan kada ćete</a:t>
            </a:r>
          </a:p>
          <a:p>
            <a:r>
              <a:rPr lang="en-US" b="1" dirty="0" err="1"/>
              <a:t>prestati</a:t>
            </a:r>
            <a:r>
              <a:rPr lang="en-US" b="1" dirty="0"/>
              <a:t> </a:t>
            </a:r>
            <a:r>
              <a:rPr lang="en-US" b="1" dirty="0" err="1"/>
              <a:t>da</a:t>
            </a:r>
            <a:r>
              <a:rPr lang="en-US" b="1" dirty="0"/>
              <a:t> </a:t>
            </a:r>
            <a:r>
              <a:rPr lang="en-US" b="1" dirty="0" err="1"/>
              <a:t>pušite</a:t>
            </a:r>
            <a:endParaRPr lang="en-US" b="1" dirty="0"/>
          </a:p>
          <a:p>
            <a:r>
              <a:rPr lang="vi-VN" b="1" dirty="0"/>
              <a:t>3. Pronađite nekog ko će vam biti</a:t>
            </a:r>
          </a:p>
          <a:p>
            <a:r>
              <a:rPr lang="pt-BR" b="1" dirty="0"/>
              <a:t>podrška da vam bude lakše</a:t>
            </a:r>
          </a:p>
          <a:p>
            <a:r>
              <a:rPr lang="fr-FR" b="1" dirty="0"/>
              <a:t>4. </a:t>
            </a:r>
            <a:r>
              <a:rPr lang="fr-FR" b="1" dirty="0" err="1"/>
              <a:t>Smanjite</a:t>
            </a:r>
            <a:r>
              <a:rPr lang="fr-FR" b="1" dirty="0"/>
              <a:t> </a:t>
            </a:r>
            <a:r>
              <a:rPr lang="fr-FR" b="1" dirty="0" err="1"/>
              <a:t>pušenje</a:t>
            </a:r>
            <a:r>
              <a:rPr lang="fr-FR" b="1" dirty="0"/>
              <a:t>- ne </a:t>
            </a:r>
            <a:r>
              <a:rPr lang="fr-FR" b="1" dirty="0" err="1"/>
              <a:t>pušite</a:t>
            </a:r>
            <a:r>
              <a:rPr lang="fr-FR" b="1" dirty="0"/>
              <a:t> u</a:t>
            </a:r>
          </a:p>
          <a:p>
            <a:r>
              <a:rPr lang="en-US" b="1" dirty="0" err="1"/>
              <a:t>kući</a:t>
            </a:r>
            <a:r>
              <a:rPr lang="en-US" b="1" dirty="0"/>
              <a:t>,</a:t>
            </a:r>
          </a:p>
          <a:p>
            <a:r>
              <a:rPr lang="pl-PL" b="1" dirty="0"/>
              <a:t>u kolima, kupite cigarete koje ne</a:t>
            </a:r>
          </a:p>
          <a:p>
            <a:r>
              <a:rPr lang="en-US" b="1" dirty="0" err="1"/>
              <a:t>volite</a:t>
            </a:r>
            <a:r>
              <a:rPr lang="en-US" b="1" dirty="0"/>
              <a:t>,</a:t>
            </a:r>
          </a:p>
          <a:p>
            <a:r>
              <a:rPr lang="en-US" b="1" dirty="0" err="1"/>
              <a:t>smanjite</a:t>
            </a:r>
            <a:r>
              <a:rPr lang="en-US" b="1" dirty="0"/>
              <a:t> </a:t>
            </a:r>
            <a:r>
              <a:rPr lang="en-US" b="1" dirty="0" err="1"/>
              <a:t>dubinu</a:t>
            </a:r>
            <a:r>
              <a:rPr lang="en-US" b="1" dirty="0"/>
              <a:t> </a:t>
            </a:r>
            <a:r>
              <a:rPr lang="en-US" b="1" dirty="0" err="1"/>
              <a:t>uvlačenja</a:t>
            </a:r>
            <a:r>
              <a:rPr lang="en-US" b="1" dirty="0"/>
              <a:t> </a:t>
            </a:r>
            <a:r>
              <a:rPr lang="en-US" b="1" dirty="0" err="1" smtClean="0"/>
              <a:t>dima</a:t>
            </a:r>
            <a:r>
              <a:rPr lang="sr-Latn-RS" b="1" dirty="0" smtClean="0"/>
              <a:t> </a:t>
            </a:r>
            <a:r>
              <a:rPr lang="en-US" b="1" dirty="0" err="1" smtClean="0"/>
              <a:t>kao</a:t>
            </a:r>
            <a:r>
              <a:rPr lang="en-US" b="1" dirty="0" smtClean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broj</a:t>
            </a:r>
            <a:r>
              <a:rPr lang="en-US" b="1" dirty="0"/>
              <a:t> </a:t>
            </a:r>
            <a:r>
              <a:rPr lang="en-US" b="1" dirty="0" err="1" smtClean="0"/>
              <a:t>uvlačenja</a:t>
            </a:r>
            <a:r>
              <a:rPr lang="sr-Latn-RS" b="1" dirty="0" smtClean="0"/>
              <a:t> </a:t>
            </a:r>
          </a:p>
          <a:p>
            <a:endParaRPr lang="sr-Latn-RS" sz="1000" b="1" dirty="0" smtClean="0"/>
          </a:p>
          <a:p>
            <a:r>
              <a:rPr lang="sr-Latn-RS" sz="1000" b="1" dirty="0" smtClean="0"/>
              <a:t>( pojedini delovi preuzeti sa interneta)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943600" y="1524001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OD DANA KADA STE </a:t>
            </a:r>
            <a:r>
              <a:rPr lang="pl-PL" b="1" dirty="0" smtClean="0"/>
              <a:t>OSTAVILI </a:t>
            </a:r>
            <a:r>
              <a:rPr lang="en-US" b="1" dirty="0" smtClean="0"/>
              <a:t>CIGARETE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2209800"/>
            <a:ext cx="411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Ne </a:t>
            </a:r>
            <a:r>
              <a:rPr lang="en-US" b="1" dirty="0" err="1"/>
              <a:t>pušite</a:t>
            </a:r>
            <a:r>
              <a:rPr lang="en-US" b="1" dirty="0"/>
              <a:t>!</a:t>
            </a:r>
          </a:p>
          <a:p>
            <a:r>
              <a:rPr lang="en-US" b="1" dirty="0"/>
              <a:t>2. </a:t>
            </a:r>
            <a:r>
              <a:rPr lang="en-US" b="1" dirty="0" err="1"/>
              <a:t>Počnite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uzimanjem</a:t>
            </a:r>
            <a:r>
              <a:rPr lang="en-US" b="1" dirty="0"/>
              <a:t> </a:t>
            </a:r>
            <a:r>
              <a:rPr lang="en-US" b="1" dirty="0" err="1"/>
              <a:t>više</a:t>
            </a:r>
            <a:r>
              <a:rPr lang="en-US" b="1" dirty="0"/>
              <a:t> </a:t>
            </a:r>
            <a:r>
              <a:rPr lang="en-US" b="1" dirty="0" err="1"/>
              <a:t>tečnosti</a:t>
            </a:r>
            <a:endParaRPr lang="en-US" b="1" dirty="0"/>
          </a:p>
          <a:p>
            <a:r>
              <a:rPr lang="nb-NO" b="1" dirty="0"/>
              <a:t>3. Bavite se nekom fizičkom</a:t>
            </a:r>
          </a:p>
          <a:p>
            <a:r>
              <a:rPr lang="en-US" b="1" dirty="0" err="1"/>
              <a:t>aktivnošću</a:t>
            </a:r>
            <a:r>
              <a:rPr lang="en-US" b="1" dirty="0"/>
              <a:t>, </a:t>
            </a:r>
            <a:r>
              <a:rPr lang="en-US" b="1" dirty="0" err="1"/>
              <a:t>šetajte</a:t>
            </a:r>
            <a:r>
              <a:rPr lang="en-US" b="1" dirty="0"/>
              <a:t> se</a:t>
            </a:r>
          </a:p>
          <a:p>
            <a:r>
              <a:rPr lang="sv-SE" b="1" dirty="0"/>
              <a:t>4. Izbegavajte mesta gde se puši</a:t>
            </a:r>
          </a:p>
          <a:p>
            <a:r>
              <a:rPr lang="it-IT" b="1" dirty="0"/>
              <a:t>5. Trudite se da ne provodite vreme sa</a:t>
            </a:r>
          </a:p>
          <a:p>
            <a:r>
              <a:rPr lang="en-US" b="1" dirty="0" err="1"/>
              <a:t>ljudima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puše</a:t>
            </a:r>
            <a:endParaRPr lang="en-US" b="1" dirty="0"/>
          </a:p>
          <a:p>
            <a:r>
              <a:rPr lang="pl-PL" b="1" dirty="0"/>
              <a:t>6. Ako vam u ruci nedostaje cigareta</a:t>
            </a:r>
          </a:p>
          <a:p>
            <a:r>
              <a:rPr lang="en-US" b="1" dirty="0" err="1"/>
              <a:t>zamenite</a:t>
            </a:r>
            <a:r>
              <a:rPr lang="en-US" b="1" dirty="0"/>
              <a:t> je </a:t>
            </a:r>
            <a:r>
              <a:rPr lang="en-US" b="1" dirty="0" err="1"/>
              <a:t>lopticom</a:t>
            </a:r>
            <a:r>
              <a:rPr lang="en-US" b="1" dirty="0"/>
              <a:t>, </a:t>
            </a:r>
            <a:r>
              <a:rPr lang="en-US" b="1" dirty="0" err="1"/>
              <a:t>olovkom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endParaRPr lang="en-US" b="1" dirty="0"/>
          </a:p>
          <a:p>
            <a:r>
              <a:rPr lang="en-US" b="1" dirty="0" err="1"/>
              <a:t>nečim</a:t>
            </a:r>
            <a:r>
              <a:rPr lang="en-US" b="1" dirty="0"/>
              <a:t> </a:t>
            </a:r>
            <a:r>
              <a:rPr lang="en-US" b="1" dirty="0" err="1"/>
              <a:t>sličnim</a:t>
            </a:r>
            <a:endParaRPr lang="en-US" b="1" dirty="0"/>
          </a:p>
          <a:p>
            <a:r>
              <a:rPr lang="en-US" b="1" dirty="0"/>
              <a:t>7. </a:t>
            </a:r>
            <a:r>
              <a:rPr lang="en-US" b="1" dirty="0" err="1"/>
              <a:t>Svakodnevno</a:t>
            </a:r>
            <a:r>
              <a:rPr lang="en-US" b="1" dirty="0"/>
              <a:t> </a:t>
            </a:r>
            <a:r>
              <a:rPr lang="en-US" b="1" dirty="0" err="1"/>
              <a:t>odvajajte</a:t>
            </a:r>
            <a:r>
              <a:rPr lang="en-US" b="1" dirty="0"/>
              <a:t> pare </a:t>
            </a:r>
            <a:r>
              <a:rPr lang="en-US" b="1" dirty="0" err="1"/>
              <a:t>sa</a:t>
            </a:r>
            <a:endParaRPr lang="en-US" b="1" dirty="0"/>
          </a:p>
          <a:p>
            <a:r>
              <a:rPr lang="pl-PL" b="1" dirty="0"/>
              <a:t>strane koje bi ste inače dali na</a:t>
            </a:r>
          </a:p>
          <a:p>
            <a:r>
              <a:rPr lang="sv-SE" b="1" dirty="0"/>
              <a:t>cigarete, videćete šta sve </a:t>
            </a:r>
            <a:r>
              <a:rPr lang="sv-SE" b="1" dirty="0" smtClean="0"/>
              <a:t>možete</a:t>
            </a:r>
            <a:r>
              <a:rPr lang="sr-Latn-RS" b="1" dirty="0" smtClean="0"/>
              <a:t> </a:t>
            </a:r>
            <a:r>
              <a:rPr lang="en-US" b="1" dirty="0" err="1" smtClean="0"/>
              <a:t>kupiti</a:t>
            </a:r>
            <a:r>
              <a:rPr lang="en-US" b="1" dirty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990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Samo da smo zdravo</a:t>
            </a:r>
            <a:br>
              <a:rPr lang="sr-Latn-RS" dirty="0" smtClean="0"/>
            </a:br>
            <a:r>
              <a:rPr lang="sr-Latn-RS" dirty="0" smtClean="0"/>
              <a:t>Veliki pozdrav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3733800"/>
            <a:ext cx="3886200" cy="2286000"/>
          </a:xfrm>
        </p:spPr>
        <p:txBody>
          <a:bodyPr/>
          <a:lstStyle/>
          <a:p>
            <a:r>
              <a:rPr lang="sr-Latn-RS" dirty="0" smtClean="0"/>
              <a:t>21.04.2020</a:t>
            </a:r>
          </a:p>
          <a:p>
            <a:r>
              <a:rPr lang="sr-Latn-RS" dirty="0" smtClean="0"/>
              <a:t>Pedagog </a:t>
            </a:r>
          </a:p>
          <a:p>
            <a:r>
              <a:rPr lang="sr-Latn-RS" dirty="0" smtClean="0"/>
              <a:t>Radica Aleksandrić</a:t>
            </a:r>
            <a:endParaRPr lang="sr-Latn-R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err="1"/>
              <a:t>Pušenje</a:t>
            </a:r>
            <a:r>
              <a:rPr lang="en-US" sz="2400" b="1" dirty="0"/>
              <a:t> </a:t>
            </a:r>
            <a:r>
              <a:rPr lang="en-US" sz="2400" b="1" dirty="0" err="1"/>
              <a:t>predstavlja</a:t>
            </a:r>
            <a:r>
              <a:rPr lang="en-US" sz="2400" b="1" dirty="0"/>
              <a:t> </a:t>
            </a:r>
            <a:r>
              <a:rPr lang="en-US" sz="2400" b="1" dirty="0" err="1"/>
              <a:t>aktivno</a:t>
            </a:r>
            <a:r>
              <a:rPr lang="en-US" sz="2400" b="1" dirty="0"/>
              <a:t> </a:t>
            </a:r>
            <a:r>
              <a:rPr lang="en-US" sz="2400" b="1" dirty="0" err="1"/>
              <a:t>oralno</a:t>
            </a:r>
            <a:r>
              <a:rPr lang="en-US" sz="2400" b="1" dirty="0"/>
              <a:t> </a:t>
            </a:r>
            <a:r>
              <a:rPr lang="en-US" sz="2400" b="1" dirty="0" err="1"/>
              <a:t>uvlačenje</a:t>
            </a:r>
            <a:r>
              <a:rPr lang="en-US" sz="2400" b="1" dirty="0"/>
              <a:t> </a:t>
            </a:r>
            <a:r>
              <a:rPr lang="en-US" sz="2400" b="1" dirty="0" err="1"/>
              <a:t>duvanskog</a:t>
            </a:r>
            <a:r>
              <a:rPr lang="en-US" sz="2400" b="1" dirty="0"/>
              <a:t> </a:t>
            </a:r>
            <a:r>
              <a:rPr lang="en-US" sz="2400" b="1" dirty="0" err="1"/>
              <a:t>dima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uživanje</a:t>
            </a:r>
            <a:r>
              <a:rPr lang="en-US" sz="2400" b="1" dirty="0"/>
              <a:t> u </a:t>
            </a:r>
            <a:r>
              <a:rPr lang="en-US" sz="2400" b="1" dirty="0" err="1"/>
              <a:t>cigareti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3600" b="1" dirty="0" err="1"/>
              <a:t>Pušenje</a:t>
            </a:r>
            <a:r>
              <a:rPr lang="en-US" sz="3600" b="1" dirty="0"/>
              <a:t> </a:t>
            </a:r>
            <a:r>
              <a:rPr lang="en-US" sz="3600" b="1" dirty="0" err="1" smtClean="0"/>
              <a:t>izaziva</a:t>
            </a:r>
            <a:r>
              <a:rPr lang="en-US" sz="3600" b="1" dirty="0" smtClean="0"/>
              <a:t> </a:t>
            </a:r>
            <a:r>
              <a:rPr lang="en-US" sz="3600" b="1" dirty="0" err="1"/>
              <a:t>zavisnost</a:t>
            </a:r>
            <a:r>
              <a:rPr lang="en-US" sz="3600" b="1" dirty="0" smtClean="0"/>
              <a:t>!</a:t>
            </a:r>
            <a:endParaRPr lang="sr-Latn-RS" sz="3600" b="1" dirty="0" smtClean="0"/>
          </a:p>
          <a:p>
            <a:r>
              <a:rPr lang="vi-VN" sz="2400" b="1" dirty="0"/>
              <a:t>Po Međunarodnoj klasifikaciji bolesti (MKB 10) definisano je kao:</a:t>
            </a:r>
          </a:p>
          <a:p>
            <a:r>
              <a:rPr lang="en-US" sz="2400" dirty="0"/>
              <a:t>• </a:t>
            </a:r>
            <a:r>
              <a:rPr lang="en-US" sz="2400" b="1" dirty="0" err="1"/>
              <a:t>Duševni</a:t>
            </a:r>
            <a:r>
              <a:rPr lang="en-US" sz="2400" b="1" dirty="0"/>
              <a:t> </a:t>
            </a:r>
            <a:r>
              <a:rPr lang="en-US" sz="2400" b="1" dirty="0" err="1"/>
              <a:t>poremećaji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poremećaji</a:t>
            </a:r>
            <a:r>
              <a:rPr lang="en-US" sz="2400" b="1" dirty="0"/>
              <a:t> </a:t>
            </a:r>
            <a:r>
              <a:rPr lang="en-US" sz="2400" b="1" dirty="0" err="1"/>
              <a:t>ponašanja</a:t>
            </a:r>
            <a:r>
              <a:rPr lang="en-US" sz="2400" b="1" dirty="0"/>
              <a:t> </a:t>
            </a:r>
            <a:r>
              <a:rPr lang="en-US" sz="2400" b="1" dirty="0" err="1"/>
              <a:t>uzrokovani</a:t>
            </a:r>
            <a:r>
              <a:rPr lang="en-US" sz="2400" b="1" dirty="0"/>
              <a:t> </a:t>
            </a:r>
            <a:r>
              <a:rPr lang="en-US" sz="2400" b="1" dirty="0" err="1"/>
              <a:t>upotrebom</a:t>
            </a:r>
            <a:r>
              <a:rPr lang="en-US" sz="2400" b="1" dirty="0"/>
              <a:t> </a:t>
            </a:r>
            <a:r>
              <a:rPr lang="en-US" sz="2400" b="1" dirty="0" err="1"/>
              <a:t>duvana</a:t>
            </a:r>
            <a:endParaRPr lang="en-US" sz="2400" b="1" dirty="0"/>
          </a:p>
          <a:p>
            <a:r>
              <a:rPr lang="en-US" sz="2400" dirty="0" err="1"/>
              <a:t>Disordines</a:t>
            </a:r>
            <a:r>
              <a:rPr lang="en-US" sz="2400" dirty="0"/>
              <a:t> </a:t>
            </a:r>
            <a:r>
              <a:rPr lang="en-US" sz="2400" dirty="0" err="1"/>
              <a:t>mentales</a:t>
            </a:r>
            <a:r>
              <a:rPr lang="en-US" sz="2400" dirty="0"/>
              <a:t> et </a:t>
            </a:r>
            <a:r>
              <a:rPr lang="en-US" sz="2400" dirty="0" err="1"/>
              <a:t>disordines</a:t>
            </a:r>
            <a:r>
              <a:rPr lang="en-US" sz="2400" dirty="0"/>
              <a:t> </a:t>
            </a:r>
            <a:r>
              <a:rPr lang="en-US" sz="2400" dirty="0" err="1"/>
              <a:t>morum</a:t>
            </a:r>
            <a:r>
              <a:rPr lang="en-US" sz="2400" dirty="0"/>
              <a:t> propter </a:t>
            </a:r>
            <a:r>
              <a:rPr lang="en-US" sz="2400" dirty="0" err="1"/>
              <a:t>usum</a:t>
            </a:r>
            <a:r>
              <a:rPr lang="en-US" sz="2400" dirty="0"/>
              <a:t> </a:t>
            </a:r>
            <a:r>
              <a:rPr lang="en-US" sz="2400" dirty="0" err="1"/>
              <a:t>tabaci</a:t>
            </a:r>
            <a:r>
              <a:rPr lang="en-US" sz="2400" dirty="0"/>
              <a:t> (</a:t>
            </a:r>
            <a:r>
              <a:rPr lang="en-US" sz="2400" dirty="0" err="1"/>
              <a:t>tabaccomania</a:t>
            </a:r>
            <a:r>
              <a:rPr lang="en-US" sz="2400" dirty="0"/>
              <a:t>) F17</a:t>
            </a:r>
          </a:p>
          <a:p>
            <a:r>
              <a:rPr lang="en-US" sz="2400" dirty="0"/>
              <a:t>• </a:t>
            </a:r>
            <a:r>
              <a:rPr lang="en-US" sz="2400" b="1" dirty="0" err="1"/>
              <a:t>Duševni</a:t>
            </a:r>
            <a:r>
              <a:rPr lang="en-US" sz="2400" b="1" dirty="0"/>
              <a:t> </a:t>
            </a:r>
            <a:r>
              <a:rPr lang="en-US" sz="2400" b="1" dirty="0" err="1"/>
              <a:t>poremećaji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poremećaji</a:t>
            </a:r>
            <a:r>
              <a:rPr lang="en-US" sz="2400" b="1" dirty="0"/>
              <a:t> </a:t>
            </a:r>
            <a:r>
              <a:rPr lang="en-US" sz="2400" b="1" dirty="0" err="1"/>
              <a:t>ponašanja</a:t>
            </a:r>
            <a:r>
              <a:rPr lang="en-US" sz="2400" b="1" dirty="0"/>
              <a:t> </a:t>
            </a:r>
            <a:r>
              <a:rPr lang="en-US" sz="2400" b="1" dirty="0" err="1"/>
              <a:t>uzrokovani</a:t>
            </a:r>
            <a:r>
              <a:rPr lang="en-US" sz="2400" b="1" dirty="0"/>
              <a:t> </a:t>
            </a:r>
            <a:r>
              <a:rPr lang="en-US" sz="2400" b="1" dirty="0" err="1"/>
              <a:t>upotrebom</a:t>
            </a:r>
            <a:r>
              <a:rPr lang="en-US" sz="2400" b="1" dirty="0"/>
              <a:t> </a:t>
            </a:r>
            <a:r>
              <a:rPr lang="en-US" sz="2400" b="1" dirty="0" err="1" smtClean="0"/>
              <a:t>duvana</a:t>
            </a:r>
            <a:r>
              <a:rPr lang="sr-Latn-RS" sz="2400" b="1" dirty="0" smtClean="0"/>
              <a:t> </a:t>
            </a:r>
            <a:r>
              <a:rPr lang="en-US" sz="2400" b="1" dirty="0" err="1" smtClean="0"/>
              <a:t>sindrom</a:t>
            </a:r>
            <a:endParaRPr lang="en-US" sz="2400" b="1" dirty="0"/>
          </a:p>
          <a:p>
            <a:r>
              <a:rPr lang="en-US" sz="2400" b="1" dirty="0" err="1"/>
              <a:t>zavisnosti</a:t>
            </a:r>
            <a:endParaRPr lang="en-US" sz="2400" b="1" dirty="0"/>
          </a:p>
          <a:p>
            <a:r>
              <a:rPr lang="en-US" sz="2400" dirty="0" err="1"/>
              <a:t>Disordines</a:t>
            </a:r>
            <a:r>
              <a:rPr lang="en-US" sz="2400" dirty="0"/>
              <a:t> </a:t>
            </a:r>
            <a:r>
              <a:rPr lang="en-US" sz="2400" dirty="0" err="1"/>
              <a:t>mentales</a:t>
            </a:r>
            <a:r>
              <a:rPr lang="en-US" sz="2400" dirty="0"/>
              <a:t> et </a:t>
            </a:r>
            <a:r>
              <a:rPr lang="en-US" sz="2400" dirty="0" err="1"/>
              <a:t>disordines</a:t>
            </a:r>
            <a:r>
              <a:rPr lang="en-US" sz="2400" dirty="0"/>
              <a:t> </a:t>
            </a:r>
            <a:r>
              <a:rPr lang="en-US" sz="2400" dirty="0" err="1"/>
              <a:t>morum</a:t>
            </a:r>
            <a:r>
              <a:rPr lang="en-US" sz="2400" dirty="0"/>
              <a:t> propter </a:t>
            </a:r>
            <a:r>
              <a:rPr lang="en-US" sz="2400" dirty="0" err="1"/>
              <a:t>usum</a:t>
            </a:r>
            <a:r>
              <a:rPr lang="en-US" sz="2400" dirty="0"/>
              <a:t> </a:t>
            </a:r>
            <a:r>
              <a:rPr lang="en-US" sz="2400" dirty="0" err="1"/>
              <a:t>tabaci</a:t>
            </a:r>
            <a:r>
              <a:rPr lang="en-US" sz="2400" dirty="0"/>
              <a:t> (</a:t>
            </a:r>
            <a:r>
              <a:rPr lang="en-US" sz="2400" dirty="0" err="1"/>
              <a:t>tabaccomania</a:t>
            </a:r>
            <a:r>
              <a:rPr lang="en-US" sz="2400" dirty="0" smtClean="0"/>
              <a:t>)‐</a:t>
            </a:r>
            <a:r>
              <a:rPr lang="en-US" sz="2400" dirty="0"/>
              <a:t> </a:t>
            </a:r>
            <a:r>
              <a:rPr lang="en-US" sz="2400" dirty="0" err="1"/>
              <a:t>syndroma</a:t>
            </a:r>
            <a:r>
              <a:rPr lang="en-US" sz="2400" dirty="0"/>
              <a:t> </a:t>
            </a:r>
            <a:r>
              <a:rPr lang="en-US" sz="2400" dirty="0" err="1"/>
              <a:t>dependentiae</a:t>
            </a:r>
            <a:r>
              <a:rPr lang="en-US" sz="2400" dirty="0"/>
              <a:t> F17.2</a:t>
            </a:r>
            <a:endParaRPr lang="sr-Latn-R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666999"/>
          </a:xfrm>
        </p:spPr>
        <p:txBody>
          <a:bodyPr>
            <a:noAutofit/>
          </a:bodyPr>
          <a:lstStyle/>
          <a:p>
            <a:r>
              <a:rPr lang="en-US" sz="2800" b="1" dirty="0"/>
              <a:t>ŠTETNO DEJSTVO DUVANSKOG DIMA</a:t>
            </a:r>
            <a:br>
              <a:rPr lang="en-US" sz="2800" b="1" dirty="0"/>
            </a:br>
            <a:r>
              <a:rPr lang="pl-PL" sz="2800" dirty="0"/>
              <a:t>•</a:t>
            </a:r>
            <a:r>
              <a:rPr lang="pl-PL" sz="2800" b="1" dirty="0"/>
              <a:t>Zloćudni tumori: rak pluća i</a:t>
            </a:r>
            <a:br>
              <a:rPr lang="pl-PL" sz="2800" b="1" dirty="0"/>
            </a:br>
            <a:r>
              <a:rPr lang="en-US" sz="2800" dirty="0" err="1"/>
              <a:t>dušnika</a:t>
            </a:r>
            <a:r>
              <a:rPr lang="en-US" sz="2800" dirty="0"/>
              <a:t>, </a:t>
            </a:r>
            <a:r>
              <a:rPr lang="en-US" sz="2800" dirty="0" err="1"/>
              <a:t>rak</a:t>
            </a:r>
            <a:r>
              <a:rPr lang="en-US" sz="2800" dirty="0"/>
              <a:t> </a:t>
            </a:r>
            <a:r>
              <a:rPr lang="en-US" sz="2800" dirty="0" err="1"/>
              <a:t>jezika</a:t>
            </a:r>
            <a:r>
              <a:rPr lang="en-US" sz="2800" dirty="0"/>
              <a:t>, </a:t>
            </a:r>
            <a:r>
              <a:rPr lang="en-US" sz="2800" dirty="0" err="1"/>
              <a:t>grla</a:t>
            </a:r>
            <a:r>
              <a:rPr lang="en-US" sz="2800" dirty="0"/>
              <a:t>, </a:t>
            </a:r>
            <a:r>
              <a:rPr lang="en-US" sz="2800" dirty="0" err="1"/>
              <a:t>nosa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 err="1"/>
              <a:t>jednjaka</a:t>
            </a:r>
            <a:r>
              <a:rPr lang="en-US" sz="2800" dirty="0"/>
              <a:t>, </a:t>
            </a:r>
            <a:r>
              <a:rPr lang="en-US" sz="2800" dirty="0" err="1"/>
              <a:t>gušterače</a:t>
            </a:r>
            <a:r>
              <a:rPr lang="en-US" sz="2800" dirty="0"/>
              <a:t>, </a:t>
            </a:r>
            <a:r>
              <a:rPr lang="en-US" sz="2800" dirty="0" err="1"/>
              <a:t>bešike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 err="1"/>
              <a:t>grlića</a:t>
            </a:r>
            <a:r>
              <a:rPr lang="en-US" sz="2800" dirty="0"/>
              <a:t> </a:t>
            </a:r>
            <a:r>
              <a:rPr lang="en-US" sz="2800" dirty="0" err="1"/>
              <a:t>materice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leukemije</a:t>
            </a:r>
            <a:endParaRPr lang="en-US" sz="2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601080"/>
            <a:ext cx="2514600" cy="271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29810"/>
            <a:ext cx="3200400" cy="246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916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/>
              <a:t>ŠTETNO DEJSTVO DUVANSKOG</a:t>
            </a:r>
          </a:p>
          <a:p>
            <a:r>
              <a:rPr lang="en-US" sz="3200" b="1" dirty="0"/>
              <a:t>DIMA</a:t>
            </a:r>
          </a:p>
          <a:p>
            <a:r>
              <a:rPr lang="en-US" sz="3200" dirty="0"/>
              <a:t>• </a:t>
            </a:r>
            <a:r>
              <a:rPr lang="en-US" sz="3200" b="1" dirty="0" err="1"/>
              <a:t>Bolesti</a:t>
            </a:r>
            <a:r>
              <a:rPr lang="en-US" sz="3200" b="1" dirty="0"/>
              <a:t> </a:t>
            </a:r>
            <a:r>
              <a:rPr lang="en-US" sz="3200" b="1" dirty="0" err="1"/>
              <a:t>srca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krvnih</a:t>
            </a:r>
            <a:r>
              <a:rPr lang="en-US" sz="3200" b="1" dirty="0"/>
              <a:t> </a:t>
            </a:r>
            <a:r>
              <a:rPr lang="en-US" sz="3200" b="1" dirty="0" err="1"/>
              <a:t>sudova</a:t>
            </a:r>
            <a:r>
              <a:rPr lang="en-US" sz="3200" b="1" dirty="0"/>
              <a:t> : </a:t>
            </a:r>
            <a:r>
              <a:rPr lang="en-US" sz="3200" b="1" dirty="0" err="1"/>
              <a:t>suženje</a:t>
            </a:r>
            <a:r>
              <a:rPr lang="en-US" sz="3200" b="1" dirty="0"/>
              <a:t> </a:t>
            </a:r>
            <a:r>
              <a:rPr lang="en-US" sz="3200" b="1" dirty="0" err="1"/>
              <a:t>krvnih</a:t>
            </a:r>
            <a:endParaRPr lang="en-US" sz="3200" b="1" dirty="0"/>
          </a:p>
          <a:p>
            <a:r>
              <a:rPr lang="sv-SE" sz="3200" dirty="0"/>
              <a:t>sudova, povišen krvni pritisak, bol u grudima</a:t>
            </a:r>
            <a:r>
              <a:rPr lang="sv-SE" sz="3200" dirty="0" smtClean="0"/>
              <a:t>,</a:t>
            </a:r>
            <a:r>
              <a:rPr lang="en-US" sz="3200" dirty="0"/>
              <a:t> </a:t>
            </a:r>
            <a:r>
              <a:rPr lang="en-US" sz="3200" dirty="0" err="1"/>
              <a:t>srčani</a:t>
            </a:r>
            <a:r>
              <a:rPr lang="en-US" sz="3200" dirty="0"/>
              <a:t> </a:t>
            </a:r>
            <a:r>
              <a:rPr lang="en-US" sz="3200" dirty="0" err="1"/>
              <a:t>udar</a:t>
            </a:r>
            <a:r>
              <a:rPr lang="en-US" sz="3200" dirty="0"/>
              <a:t>, </a:t>
            </a:r>
            <a:r>
              <a:rPr lang="en-US" sz="3200" dirty="0" err="1"/>
              <a:t>pušačka</a:t>
            </a:r>
            <a:r>
              <a:rPr lang="en-US" sz="3200" dirty="0"/>
              <a:t> </a:t>
            </a:r>
            <a:r>
              <a:rPr lang="en-US" sz="3200" dirty="0" err="1"/>
              <a:t>noga</a:t>
            </a:r>
            <a:r>
              <a:rPr lang="en-US" sz="3200" dirty="0"/>
              <a:t> </a:t>
            </a:r>
            <a:r>
              <a:rPr lang="en-US" sz="3200" dirty="0" err="1"/>
              <a:t>koja</a:t>
            </a:r>
            <a:r>
              <a:rPr lang="en-US" sz="3200" dirty="0"/>
              <a:t> </a:t>
            </a:r>
            <a:r>
              <a:rPr lang="en-US" sz="3200" dirty="0" err="1"/>
              <a:t>vodi</a:t>
            </a:r>
            <a:r>
              <a:rPr lang="en-US" sz="3200" dirty="0"/>
              <a:t> </a:t>
            </a:r>
            <a:r>
              <a:rPr lang="en-US" sz="3200" dirty="0" smtClean="0"/>
              <a:t>u</a:t>
            </a:r>
            <a:r>
              <a:rPr lang="en-US" sz="3200" dirty="0"/>
              <a:t> </a:t>
            </a:r>
            <a:r>
              <a:rPr lang="en-US" sz="3200" dirty="0" err="1"/>
              <a:t>gangrenu</a:t>
            </a:r>
            <a:r>
              <a:rPr lang="en-US" sz="32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124198"/>
            <a:ext cx="2514600" cy="332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5867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ŠTETNO DEJSTVO DUVANSKOG</a:t>
            </a:r>
          </a:p>
          <a:p>
            <a:r>
              <a:rPr lang="en-US" sz="2400" b="1" dirty="0"/>
              <a:t>DIMA</a:t>
            </a:r>
          </a:p>
          <a:p>
            <a:r>
              <a:rPr lang="en-US" sz="2400" dirty="0"/>
              <a:t> </a:t>
            </a:r>
            <a:r>
              <a:rPr lang="en-US" sz="2400" b="1" dirty="0" err="1"/>
              <a:t>Bolesti</a:t>
            </a:r>
            <a:r>
              <a:rPr lang="en-US" sz="2400" b="1" dirty="0"/>
              <a:t> </a:t>
            </a:r>
            <a:r>
              <a:rPr lang="en-US" sz="2400" b="1" dirty="0" err="1"/>
              <a:t>nervnog</a:t>
            </a:r>
            <a:r>
              <a:rPr lang="en-US" sz="2400" b="1" dirty="0"/>
              <a:t> </a:t>
            </a:r>
            <a:r>
              <a:rPr lang="en-US" sz="2400" b="1" dirty="0" err="1"/>
              <a:t>sistema</a:t>
            </a:r>
            <a:r>
              <a:rPr lang="en-US" sz="2400" b="1" dirty="0"/>
              <a:t>: </a:t>
            </a:r>
            <a:r>
              <a:rPr lang="en-US" sz="2400" b="1" dirty="0" err="1"/>
              <a:t>glavobolja</a:t>
            </a:r>
            <a:r>
              <a:rPr lang="en-US" sz="2400" b="1" dirty="0"/>
              <a:t>,</a:t>
            </a:r>
          </a:p>
          <a:p>
            <a:r>
              <a:rPr lang="en-US" sz="2400" dirty="0" err="1"/>
              <a:t>vrtoglavica</a:t>
            </a:r>
            <a:r>
              <a:rPr lang="en-US" sz="2400" dirty="0"/>
              <a:t>, </a:t>
            </a:r>
            <a:r>
              <a:rPr lang="en-US" sz="2400" dirty="0" err="1"/>
              <a:t>zapaljenje</a:t>
            </a:r>
            <a:r>
              <a:rPr lang="en-US" sz="2400" dirty="0"/>
              <a:t> </a:t>
            </a:r>
            <a:r>
              <a:rPr lang="en-US" sz="2400" dirty="0" err="1"/>
              <a:t>očnih</a:t>
            </a:r>
            <a:r>
              <a:rPr lang="en-US" sz="2400" dirty="0"/>
              <a:t> </a:t>
            </a:r>
            <a:r>
              <a:rPr lang="en-US" sz="2400" dirty="0" err="1"/>
              <a:t>živaca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6" y="3048000"/>
            <a:ext cx="3973436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3048001"/>
            <a:ext cx="2590799" cy="322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33400"/>
            <a:ext cx="5638800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/>
              <a:t>Globalna</a:t>
            </a:r>
            <a:r>
              <a:rPr lang="en-US" sz="2800" dirty="0"/>
              <a:t> </a:t>
            </a:r>
            <a:r>
              <a:rPr lang="en-US" sz="2800" dirty="0" err="1"/>
              <a:t>epidemija</a:t>
            </a:r>
            <a:r>
              <a:rPr lang="en-US" sz="2800" dirty="0"/>
              <a:t> </a:t>
            </a:r>
            <a:r>
              <a:rPr lang="en-US" sz="2800" dirty="0" err="1"/>
              <a:t>upotrebe</a:t>
            </a:r>
            <a:r>
              <a:rPr lang="en-US" sz="2800" dirty="0"/>
              <a:t> </a:t>
            </a:r>
            <a:r>
              <a:rPr lang="en-US" sz="2800" dirty="0" err="1"/>
              <a:t>duvana</a:t>
            </a:r>
            <a:endParaRPr lang="en-US" sz="2800" dirty="0"/>
          </a:p>
          <a:p>
            <a:r>
              <a:rPr lang="en-US" sz="2800" dirty="0" err="1"/>
              <a:t>uzrokuje</a:t>
            </a:r>
            <a:r>
              <a:rPr lang="en-US" sz="2800" dirty="0"/>
              <a:t> </a:t>
            </a:r>
            <a:r>
              <a:rPr lang="en-US" sz="2800" dirty="0" err="1"/>
              <a:t>godišnje</a:t>
            </a:r>
            <a:r>
              <a:rPr lang="en-US" sz="2800" dirty="0"/>
              <a:t> </a:t>
            </a:r>
            <a:r>
              <a:rPr lang="en-US" sz="2800" dirty="0" err="1"/>
              <a:t>smrt</a:t>
            </a:r>
            <a:r>
              <a:rPr lang="en-US" sz="2800" dirty="0"/>
              <a:t> </a:t>
            </a:r>
            <a:r>
              <a:rPr lang="en-US" sz="2800" dirty="0" err="1"/>
              <a:t>skoro</a:t>
            </a:r>
            <a:endParaRPr lang="en-US" sz="2800" dirty="0"/>
          </a:p>
          <a:p>
            <a:r>
              <a:rPr lang="en-US" sz="2800" b="1" dirty="0"/>
              <a:t>6 </a:t>
            </a:r>
            <a:r>
              <a:rPr lang="en-US" sz="2800" b="1" dirty="0" err="1"/>
              <a:t>miliona</a:t>
            </a:r>
            <a:r>
              <a:rPr lang="en-US" sz="2800" b="1" dirty="0"/>
              <a:t> </a:t>
            </a:r>
            <a:r>
              <a:rPr lang="en-US" sz="2800" b="1" dirty="0" err="1"/>
              <a:t>ljudi</a:t>
            </a:r>
            <a:r>
              <a:rPr lang="en-US" sz="2800" b="1" dirty="0" smtClean="0"/>
              <a:t>!!!*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30480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Više od </a:t>
            </a:r>
            <a:r>
              <a:rPr lang="pl-PL" b="1" dirty="0" smtClean="0"/>
              <a:t>5 miliona su sadašnji</a:t>
            </a:r>
          </a:p>
          <a:p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bivši</a:t>
            </a:r>
            <a:r>
              <a:rPr lang="en-US" b="1" dirty="0" smtClean="0"/>
              <a:t> </a:t>
            </a:r>
            <a:r>
              <a:rPr lang="en-US" b="1" dirty="0" err="1" smtClean="0"/>
              <a:t>pusači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486400" y="31242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Više </a:t>
            </a:r>
            <a:r>
              <a:rPr lang="pl-PL" b="1" dirty="0" smtClean="0"/>
              <a:t>od 600 000 su pasivni pušači!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3810002"/>
            <a:ext cx="2285999" cy="258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962400"/>
            <a:ext cx="264852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609600"/>
            <a:ext cx="36576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/>
              <a:t>Razmislite</a:t>
            </a:r>
            <a:r>
              <a:rPr lang="en-US" sz="3200" dirty="0"/>
              <a:t> o </a:t>
            </a:r>
            <a:r>
              <a:rPr lang="en-US" sz="3200" dirty="0" err="1"/>
              <a:t>ovome</a:t>
            </a:r>
            <a:r>
              <a:rPr lang="en-US" sz="32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5758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U 20. veku duvan je ubio 100 000 000 ljudi!*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Ukoliko</a:t>
            </a:r>
            <a:r>
              <a:rPr lang="en-US" sz="2400" dirty="0"/>
              <a:t> </a:t>
            </a:r>
            <a:r>
              <a:rPr lang="en-US" sz="2400" dirty="0" err="1"/>
              <a:t>nešto</a:t>
            </a:r>
            <a:r>
              <a:rPr lang="en-US" sz="2400" dirty="0"/>
              <a:t> ne </a:t>
            </a:r>
            <a:r>
              <a:rPr lang="en-US" sz="2400" dirty="0" err="1"/>
              <a:t>preduzmemo</a:t>
            </a:r>
            <a:r>
              <a:rPr lang="en-US" sz="2400" dirty="0"/>
              <a:t>, u </a:t>
            </a:r>
            <a:r>
              <a:rPr lang="en-US" sz="2400" dirty="0" err="1"/>
              <a:t>svetu</a:t>
            </a:r>
            <a:r>
              <a:rPr lang="en-US" sz="2400" dirty="0"/>
              <a:t> bi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 smtClean="0"/>
              <a:t>posledica</a:t>
            </a:r>
            <a:r>
              <a:rPr lang="sr-Latn-RS" sz="2400" dirty="0" smtClean="0"/>
              <a:t> </a:t>
            </a:r>
            <a:r>
              <a:rPr lang="en-US" sz="2400" dirty="0" err="1" smtClean="0"/>
              <a:t>duvanskog</a:t>
            </a:r>
            <a:r>
              <a:rPr lang="en-US" sz="2400" dirty="0" smtClean="0"/>
              <a:t> </a:t>
            </a:r>
            <a:r>
              <a:rPr lang="en-US" sz="2400" dirty="0" err="1"/>
              <a:t>dima</a:t>
            </a:r>
            <a:r>
              <a:rPr lang="en-US" sz="2400" dirty="0"/>
              <a:t> , u </a:t>
            </a:r>
            <a:r>
              <a:rPr lang="en-US" sz="2400" dirty="0" err="1"/>
              <a:t>ovom</a:t>
            </a:r>
            <a:r>
              <a:rPr lang="en-US" sz="2400" dirty="0"/>
              <a:t> </a:t>
            </a:r>
            <a:r>
              <a:rPr lang="en-US" sz="2400" dirty="0" err="1"/>
              <a:t>veku</a:t>
            </a:r>
            <a:r>
              <a:rPr lang="en-US" sz="2400" dirty="0"/>
              <a:t> </a:t>
            </a:r>
            <a:r>
              <a:rPr lang="en-US" sz="2400" dirty="0" err="1"/>
              <a:t>moglo</a:t>
            </a:r>
            <a:r>
              <a:rPr lang="en-US" sz="2400" dirty="0"/>
              <a:t> </a:t>
            </a:r>
            <a:r>
              <a:rPr lang="en-US" sz="2400" dirty="0" err="1"/>
              <a:t>umreti</a:t>
            </a:r>
            <a:r>
              <a:rPr lang="en-US" sz="2400" dirty="0"/>
              <a:t> </a:t>
            </a:r>
            <a:r>
              <a:rPr lang="en-US" sz="2400" dirty="0" err="1" smtClean="0"/>
              <a:t>čak</a:t>
            </a:r>
            <a:r>
              <a:rPr lang="sr-Latn-RS" sz="2400" dirty="0" smtClean="0"/>
              <a:t> </a:t>
            </a:r>
            <a:r>
              <a:rPr lang="en-US" sz="2400" dirty="0" err="1" smtClean="0"/>
              <a:t>milijardu</a:t>
            </a:r>
            <a:r>
              <a:rPr lang="en-US" sz="2400" dirty="0" smtClean="0"/>
              <a:t> </a:t>
            </a:r>
            <a:r>
              <a:rPr lang="en-US" sz="2400" dirty="0" err="1"/>
              <a:t>ljudi</a:t>
            </a:r>
            <a:r>
              <a:rPr lang="en-US" sz="2400" dirty="0"/>
              <a:t>!!!*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86200"/>
            <a:ext cx="6400800" cy="23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7467600" cy="3308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N</a:t>
            </a:r>
            <a:r>
              <a:rPr lang="sr-Latn-RS" sz="3600" dirty="0" smtClean="0"/>
              <a:t>e</a:t>
            </a:r>
            <a:r>
              <a:rPr lang="en-US" sz="3600" dirty="0" smtClean="0"/>
              <a:t> </a:t>
            </a:r>
            <a:r>
              <a:rPr lang="en-US" sz="3600" dirty="0" err="1"/>
              <a:t>zaboravite</a:t>
            </a:r>
            <a:r>
              <a:rPr lang="en-US" sz="3600" dirty="0"/>
              <a:t>!</a:t>
            </a:r>
          </a:p>
          <a:p>
            <a:endParaRPr lang="sr-Latn-RS" sz="2400" b="1" dirty="0" smtClean="0"/>
          </a:p>
          <a:p>
            <a:r>
              <a:rPr lang="vi-VN" sz="2400" b="1" dirty="0" smtClean="0"/>
              <a:t>Pravo </a:t>
            </a:r>
            <a:r>
              <a:rPr lang="vi-VN" sz="2400" b="1" dirty="0"/>
              <a:t>svakog građanina je da</a:t>
            </a:r>
          </a:p>
          <a:p>
            <a:r>
              <a:rPr lang="en-US" sz="2400" dirty="0" smtClean="0"/>
              <a:t> </a:t>
            </a:r>
            <a:r>
              <a:rPr lang="en-US" sz="2400" dirty="0" err="1"/>
              <a:t>Živi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radi</a:t>
            </a:r>
            <a:r>
              <a:rPr lang="en-US" sz="2400" dirty="0"/>
              <a:t> u </a:t>
            </a:r>
            <a:r>
              <a:rPr lang="en-US" sz="2400" dirty="0" err="1"/>
              <a:t>sredini</a:t>
            </a:r>
            <a:r>
              <a:rPr lang="en-US" sz="2400" dirty="0"/>
              <a:t> </a:t>
            </a:r>
            <a:r>
              <a:rPr lang="en-US" sz="2400" dirty="0" err="1"/>
              <a:t>bez</a:t>
            </a:r>
            <a:r>
              <a:rPr lang="en-US" sz="2400" dirty="0"/>
              <a:t> </a:t>
            </a:r>
            <a:r>
              <a:rPr lang="en-US" sz="2400" dirty="0" err="1"/>
              <a:t>duvanskog</a:t>
            </a:r>
            <a:r>
              <a:rPr lang="en-US" sz="2400" dirty="0"/>
              <a:t> </a:t>
            </a:r>
            <a:r>
              <a:rPr lang="en-US" sz="2400" dirty="0" err="1"/>
              <a:t>dima</a:t>
            </a:r>
            <a:r>
              <a:rPr lang="en-US" sz="2400" dirty="0"/>
              <a:t>!</a:t>
            </a:r>
          </a:p>
          <a:p>
            <a:r>
              <a:rPr lang="en-US" sz="2400" dirty="0" smtClean="0"/>
              <a:t> </a:t>
            </a:r>
            <a:r>
              <a:rPr lang="en-US" sz="2400" dirty="0" err="1"/>
              <a:t>Bude</a:t>
            </a:r>
            <a:r>
              <a:rPr lang="en-US" sz="2400" dirty="0"/>
              <a:t> </a:t>
            </a:r>
            <a:r>
              <a:rPr lang="en-US" sz="2400" dirty="0" err="1"/>
              <a:t>informisan</a:t>
            </a:r>
            <a:r>
              <a:rPr lang="en-US" sz="2400" dirty="0"/>
              <a:t> o </a:t>
            </a:r>
            <a:r>
              <a:rPr lang="en-US" sz="2400" dirty="0" err="1"/>
              <a:t>zdravstvenim</a:t>
            </a:r>
            <a:r>
              <a:rPr lang="en-US" sz="2400" dirty="0"/>
              <a:t> </a:t>
            </a:r>
            <a:r>
              <a:rPr lang="en-US" sz="2400" dirty="0" err="1"/>
              <a:t>posledicama</a:t>
            </a:r>
            <a:endParaRPr lang="en-US" sz="2400" dirty="0"/>
          </a:p>
          <a:p>
            <a:r>
              <a:rPr lang="en-US" sz="2400" dirty="0" err="1"/>
              <a:t>pušenja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izlaganja</a:t>
            </a:r>
            <a:r>
              <a:rPr lang="en-US" sz="2400" dirty="0"/>
              <a:t> </a:t>
            </a:r>
            <a:r>
              <a:rPr lang="en-US" sz="2400" dirty="0" err="1"/>
              <a:t>duvanskom</a:t>
            </a:r>
            <a:r>
              <a:rPr lang="en-US" sz="2400" dirty="0"/>
              <a:t> </a:t>
            </a:r>
            <a:r>
              <a:rPr lang="en-US" sz="2400" dirty="0" err="1"/>
              <a:t>dimu</a:t>
            </a:r>
            <a:r>
              <a:rPr lang="en-US" sz="2400" dirty="0"/>
              <a:t>!</a:t>
            </a:r>
          </a:p>
          <a:p>
            <a:r>
              <a:rPr lang="pl-PL" sz="2400" dirty="0" smtClean="0"/>
              <a:t> </a:t>
            </a:r>
            <a:r>
              <a:rPr lang="pl-PL" sz="2400" dirty="0"/>
              <a:t>U okviru sistema zdravstvene zaštite dobije</a:t>
            </a:r>
          </a:p>
          <a:p>
            <a:r>
              <a:rPr lang="pl-PL" sz="2400" dirty="0"/>
              <a:t>savet i podršku u vezi sa odvikavanjem </a:t>
            </a:r>
            <a:r>
              <a:rPr lang="pl-PL" sz="2400" dirty="0" smtClean="0"/>
              <a:t>od </a:t>
            </a:r>
            <a:r>
              <a:rPr lang="en-US" sz="2400" dirty="0" err="1" smtClean="0"/>
              <a:t>pušenja</a:t>
            </a:r>
            <a:r>
              <a:rPr lang="en-US" sz="2400" dirty="0"/>
              <a:t>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362200"/>
            <a:ext cx="182880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52600" y="381000"/>
            <a:ext cx="638747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err="1"/>
              <a:t>Pušači</a:t>
            </a:r>
            <a:r>
              <a:rPr lang="en-US" sz="3200" b="1" dirty="0"/>
              <a:t>, </a:t>
            </a:r>
            <a:r>
              <a:rPr lang="en-US" sz="3200" b="1" dirty="0" err="1"/>
              <a:t>prestanite</a:t>
            </a:r>
            <a:r>
              <a:rPr lang="en-US" sz="3200" b="1" dirty="0"/>
              <a:t> </a:t>
            </a:r>
            <a:r>
              <a:rPr lang="en-US" sz="3200" b="1" dirty="0" err="1"/>
              <a:t>sa</a:t>
            </a:r>
            <a:r>
              <a:rPr lang="en-US" sz="3200" b="1" dirty="0"/>
              <a:t> </a:t>
            </a:r>
            <a:r>
              <a:rPr lang="en-US" sz="3200" b="1" dirty="0" err="1"/>
              <a:t>pušenjem</a:t>
            </a:r>
            <a:r>
              <a:rPr lang="en-US" sz="3200" b="1" dirty="0"/>
              <a:t>!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09600" y="1981200"/>
            <a:ext cx="190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Jaka</a:t>
            </a:r>
            <a:r>
              <a:rPr lang="en-US" b="1" dirty="0"/>
              <a:t> </a:t>
            </a:r>
            <a:r>
              <a:rPr lang="en-US" b="1" dirty="0" err="1"/>
              <a:t>volja</a:t>
            </a:r>
            <a:r>
              <a:rPr lang="en-US" b="1" dirty="0"/>
              <a:t> je </a:t>
            </a:r>
            <a:r>
              <a:rPr lang="en-US" b="1" dirty="0" err="1"/>
              <a:t>najvažnija</a:t>
            </a:r>
            <a:r>
              <a:rPr lang="en-US" b="1" dirty="0"/>
              <a:t>,</a:t>
            </a:r>
          </a:p>
          <a:p>
            <a:r>
              <a:rPr lang="en-US" b="1" dirty="0" err="1"/>
              <a:t>tražite</a:t>
            </a:r>
            <a:r>
              <a:rPr lang="en-US" b="1" dirty="0"/>
              <a:t> </a:t>
            </a:r>
            <a:r>
              <a:rPr lang="en-US" b="1" dirty="0" err="1"/>
              <a:t>podršku</a:t>
            </a:r>
            <a:endParaRPr lang="en-US" b="1" dirty="0"/>
          </a:p>
          <a:p>
            <a:r>
              <a:rPr lang="en-US" b="1" dirty="0" err="1"/>
              <a:t>od</a:t>
            </a:r>
            <a:r>
              <a:rPr lang="en-US" b="1" dirty="0"/>
              <a:t> </a:t>
            </a:r>
            <a:r>
              <a:rPr lang="en-US" b="1" dirty="0" err="1"/>
              <a:t>drage</a:t>
            </a:r>
            <a:r>
              <a:rPr lang="en-US" b="1" dirty="0"/>
              <a:t> </a:t>
            </a:r>
            <a:r>
              <a:rPr lang="en-US" b="1" dirty="0" err="1"/>
              <a:t>osobe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3505200"/>
            <a:ext cx="198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Potražite</a:t>
            </a:r>
            <a:r>
              <a:rPr lang="en-US" b="1" dirty="0"/>
              <a:t> </a:t>
            </a:r>
            <a:r>
              <a:rPr lang="en-US" b="1" dirty="0" err="1"/>
              <a:t>pomoć</a:t>
            </a:r>
            <a:endParaRPr lang="en-US" b="1" dirty="0"/>
          </a:p>
          <a:p>
            <a:r>
              <a:rPr lang="en-US" b="1" dirty="0" err="1"/>
              <a:t>stručnog</a:t>
            </a:r>
            <a:r>
              <a:rPr lang="en-US" b="1" dirty="0"/>
              <a:t> </a:t>
            </a:r>
            <a:r>
              <a:rPr lang="en-US" b="1" dirty="0" err="1"/>
              <a:t>lica</a:t>
            </a:r>
            <a:r>
              <a:rPr lang="en-US" b="1" dirty="0"/>
              <a:t> </a:t>
            </a:r>
            <a:r>
              <a:rPr lang="en-US" b="1" dirty="0" err="1"/>
              <a:t>ukoliko</a:t>
            </a:r>
            <a:r>
              <a:rPr lang="en-US" b="1" dirty="0"/>
              <a:t> </a:t>
            </a:r>
            <a:r>
              <a:rPr lang="en-US" b="1" dirty="0" err="1"/>
              <a:t>imate</a:t>
            </a:r>
            <a:endParaRPr lang="en-US" b="1" dirty="0"/>
          </a:p>
          <a:p>
            <a:r>
              <a:rPr lang="en-US" b="1" dirty="0" err="1"/>
              <a:t>neke</a:t>
            </a:r>
            <a:r>
              <a:rPr lang="en-US" b="1" dirty="0"/>
              <a:t> </a:t>
            </a:r>
            <a:r>
              <a:rPr lang="en-US" b="1" dirty="0" err="1"/>
              <a:t>nedoumice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endParaRPr lang="en-US" b="1" dirty="0"/>
          </a:p>
          <a:p>
            <a:r>
              <a:rPr lang="en-US" b="1" dirty="0"/>
              <a:t>ne </a:t>
            </a:r>
            <a:r>
              <a:rPr lang="en-US" b="1" dirty="0" err="1"/>
              <a:t>možete</a:t>
            </a:r>
            <a:r>
              <a:rPr lang="en-US" b="1" dirty="0"/>
              <a:t> </a:t>
            </a:r>
            <a:r>
              <a:rPr lang="en-US" b="1" dirty="0" err="1"/>
              <a:t>sami</a:t>
            </a:r>
            <a:r>
              <a:rPr lang="en-US" b="1" dirty="0"/>
              <a:t> </a:t>
            </a:r>
            <a:r>
              <a:rPr lang="en-US" b="1" dirty="0" err="1"/>
              <a:t>da</a:t>
            </a:r>
            <a:endParaRPr lang="en-US" b="1" dirty="0"/>
          </a:p>
          <a:p>
            <a:r>
              <a:rPr lang="en-US" b="1" dirty="0" err="1"/>
              <a:t>ostavite</a:t>
            </a:r>
            <a:r>
              <a:rPr lang="en-US" b="1" dirty="0"/>
              <a:t> </a:t>
            </a:r>
            <a:r>
              <a:rPr lang="en-US" b="1" dirty="0" err="1"/>
              <a:t>pušenje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91200" y="2286000"/>
            <a:ext cx="228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Dok</a:t>
            </a:r>
            <a:r>
              <a:rPr lang="en-US" b="1" dirty="0"/>
              <a:t> ne </a:t>
            </a:r>
            <a:r>
              <a:rPr lang="en-US" b="1" dirty="0" err="1"/>
              <a:t>ostavite</a:t>
            </a:r>
            <a:r>
              <a:rPr lang="en-US" b="1" dirty="0"/>
              <a:t> </a:t>
            </a:r>
            <a:r>
              <a:rPr lang="en-US" b="1" dirty="0" err="1"/>
              <a:t>pušenje</a:t>
            </a:r>
            <a:endParaRPr lang="en-US" b="1" dirty="0"/>
          </a:p>
          <a:p>
            <a:r>
              <a:rPr lang="en-US" b="1" dirty="0"/>
              <a:t>NEMOJTE </a:t>
            </a:r>
            <a:r>
              <a:rPr lang="en-US" b="1" dirty="0" err="1"/>
              <a:t>pušiti</a:t>
            </a:r>
            <a:endParaRPr lang="en-US" b="1" dirty="0"/>
          </a:p>
          <a:p>
            <a:r>
              <a:rPr lang="en-US" b="1" dirty="0"/>
              <a:t>u </a:t>
            </a:r>
            <a:r>
              <a:rPr lang="en-US" b="1" dirty="0" err="1"/>
              <a:t>prisustvu</a:t>
            </a:r>
            <a:r>
              <a:rPr lang="en-US" b="1" dirty="0"/>
              <a:t> </a:t>
            </a:r>
            <a:r>
              <a:rPr lang="en-US" b="1" dirty="0" err="1"/>
              <a:t>dece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nepušača</a:t>
            </a:r>
            <a:endParaRPr lang="en-US" b="1" dirty="0"/>
          </a:p>
          <a:p>
            <a:r>
              <a:rPr lang="en-US" b="1" dirty="0" err="1"/>
              <a:t>jer</a:t>
            </a:r>
            <a:r>
              <a:rPr lang="en-US" b="1" dirty="0"/>
              <a:t> </a:t>
            </a:r>
            <a:r>
              <a:rPr lang="en-US" b="1" dirty="0" err="1"/>
              <a:t>tako</a:t>
            </a:r>
            <a:endParaRPr lang="en-US" b="1" dirty="0"/>
          </a:p>
          <a:p>
            <a:r>
              <a:rPr lang="en-US" b="1" dirty="0" err="1"/>
              <a:t>direktno</a:t>
            </a:r>
            <a:r>
              <a:rPr lang="en-US" b="1" dirty="0"/>
              <a:t> </a:t>
            </a:r>
            <a:r>
              <a:rPr lang="en-US" b="1" dirty="0" err="1"/>
              <a:t>njih</a:t>
            </a:r>
            <a:r>
              <a:rPr lang="en-US" b="1" dirty="0"/>
              <a:t> </a:t>
            </a:r>
            <a:r>
              <a:rPr lang="en-US" b="1" dirty="0" err="1"/>
              <a:t>ugrožavate</a:t>
            </a:r>
            <a:r>
              <a:rPr lang="en-US" b="1" dirty="0"/>
              <a:t> a</a:t>
            </a:r>
          </a:p>
          <a:p>
            <a:r>
              <a:rPr lang="pl-PL" b="1" dirty="0"/>
              <a:t>oni nisu odabrali da se truju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5562600"/>
            <a:ext cx="279809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/>
              <a:t>Pomozite</a:t>
            </a:r>
            <a:r>
              <a:rPr lang="en-US" sz="2400" b="1" dirty="0"/>
              <a:t> </a:t>
            </a:r>
            <a:r>
              <a:rPr lang="en-US" sz="2400" b="1" dirty="0" err="1"/>
              <a:t>sebi</a:t>
            </a:r>
            <a:r>
              <a:rPr lang="en-US" sz="2400" b="1" dirty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drugima</a:t>
            </a:r>
            <a:r>
              <a:rPr lang="en-US" sz="2400" b="1" dirty="0"/>
              <a:t>!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473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Pušenje i zdravlje</vt:lpstr>
      <vt:lpstr>Pušenje predstavlja aktivno oralno uvlačenje duvanskog dima i uživanje u cigareti </vt:lpstr>
      <vt:lpstr>ŠTETNO DEJSTVO DUVANSKOG DIMA •Zloćudni tumori: rak pluća i dušnika, rak jezika, grla, nosa, jednjaka, gušterače, bešike, grlića materice i leukemije</vt:lpstr>
      <vt:lpstr>Slide 4</vt:lpstr>
      <vt:lpstr>Slide 5</vt:lpstr>
      <vt:lpstr>Slide 6</vt:lpstr>
      <vt:lpstr>Slide 7</vt:lpstr>
      <vt:lpstr>Slide 8</vt:lpstr>
      <vt:lpstr>Slide 9</vt:lpstr>
      <vt:lpstr>Slide 10</vt:lpstr>
      <vt:lpstr>Samo da smo zdravo Veliki pozdrav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Pušenje i zdravlje</dc:title>
  <dc:creator>Filip</dc:creator>
  <cp:lastModifiedBy>betalj</cp:lastModifiedBy>
  <cp:revision>9</cp:revision>
  <dcterms:created xsi:type="dcterms:W3CDTF">2020-04-26T16:13:53Z</dcterms:created>
  <dcterms:modified xsi:type="dcterms:W3CDTF">2020-05-02T17:58:30Z</dcterms:modified>
</cp:coreProperties>
</file>